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handoutMasterIdLst>
    <p:handoutMasterId r:id="rId20"/>
  </p:handoutMasterIdLst>
  <p:sldIdLst>
    <p:sldId id="256" r:id="rId6"/>
    <p:sldId id="261" r:id="rId7"/>
    <p:sldId id="268" r:id="rId8"/>
    <p:sldId id="266" r:id="rId9"/>
    <p:sldId id="270" r:id="rId10"/>
    <p:sldId id="279" r:id="rId11"/>
    <p:sldId id="271" r:id="rId12"/>
    <p:sldId id="273" r:id="rId13"/>
    <p:sldId id="272" r:id="rId14"/>
    <p:sldId id="278" r:id="rId15"/>
    <p:sldId id="280" r:id="rId16"/>
    <p:sldId id="274" r:id="rId17"/>
    <p:sldId id="277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7FA"/>
    <a:srgbClr val="004880"/>
    <a:srgbClr val="FFDF7D"/>
    <a:srgbClr val="66B3E4"/>
    <a:srgbClr val="ECECEC"/>
    <a:srgbClr val="7FA3BF"/>
    <a:srgbClr val="595959"/>
    <a:srgbClr val="F9F0E0"/>
    <a:srgbClr val="E7E2CA"/>
    <a:srgbClr val="E1E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4D68C9-BE47-4E9D-B0AE-F476CD53E9F1}" v="210" dt="2025-11-12T07:01:45.573"/>
    <p1510:client id="{9EF7BE16-2E5C-429B-B04D-7572725B3431}" v="733" dt="2025-11-12T11:23:15.756"/>
    <p1510:client id="{EBF7F128-32CD-A059-9CFC-59770BAAA194}" v="21" dt="2025-11-12T03:58:39.5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412D67-2B4E-9F55-6EDC-F2256BD021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68C3D-E520-C942-CFB7-27E263C06F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296E7-6EEA-4CEF-8F27-97AAB1939405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DE418-482A-7A43-F10A-2705951C1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D5FD8-B708-FF93-D8FD-7A2F3AD618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8EA95-EEDE-466E-B94C-8B572EEF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94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0EA10B1E-4FA2-D72F-F444-DB648FFEBB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" t="1147" b="4270"/>
          <a:stretch/>
        </p:blipFill>
        <p:spPr>
          <a:xfrm>
            <a:off x="-28124" y="0"/>
            <a:ext cx="12220123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6931615-3EFD-406D-8CAB-500F498BBC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9891" y="3006522"/>
            <a:ext cx="8937171" cy="1421928"/>
          </a:xfrm>
          <a:noFill/>
        </p:spPr>
        <p:txBody>
          <a:bodyPr wrap="square" rtlCol="0">
            <a:spAutoFit/>
          </a:bodyPr>
          <a:lstStyle>
            <a:lvl1pPr>
              <a:defRPr lang="en-US" sz="4800" b="1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A4A541-3236-7C7A-108F-C328E38F39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934" y="323988"/>
            <a:ext cx="2323604" cy="66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6CF0EE8-1D27-DB0B-D74F-2627C320CB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3CBCC0C3-A39C-312F-C0F0-B965E11FFDA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0E2AFA92-4A8A-D692-CB16-A5351C9E57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62"/>
            <a:ext cx="5760164" cy="4106844"/>
          </a:xfrm>
          <a:prstGeom prst="rect">
            <a:avLst/>
          </a:prstGeom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773A9ED4-9BDF-42B0-B98D-5F105B1AC1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46042" y="961005"/>
            <a:ext cx="8911647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dirty="0">
                <a:solidFill>
                  <a:srgbClr val="595959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B90635A-C270-48A0-A1B0-C1B896E998A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663792" y="1712849"/>
            <a:ext cx="8864415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 marL="114300" indent="-342900">
              <a:buFont typeface="Wingdings" pitchFamily="2" charset="2"/>
              <a:buChar char="§"/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 marL="1085850" indent="-285750">
              <a:buFont typeface="Wingdings" pitchFamily="2" charset="2"/>
              <a:buChar char="§"/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 marL="1600200" indent="-285750"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Second level</a:t>
            </a:r>
          </a:p>
          <a:p>
            <a:pPr marL="228600" lvl="2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Third level</a:t>
            </a:r>
          </a:p>
          <a:p>
            <a:pPr marL="228600" lvl="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Fourth level</a:t>
            </a:r>
          </a:p>
          <a:p>
            <a:pPr marL="228600" lvl="4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868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5C7D-CC90-4232-9BFD-B2B1B29D3D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163411"/>
            <a:ext cx="10515600" cy="1325563"/>
          </a:xfrm>
        </p:spPr>
        <p:txBody>
          <a:bodyPr>
            <a:normAutofit/>
          </a:bodyPr>
          <a:lstStyle>
            <a:lvl1pPr>
              <a:defRPr lang="en-US" sz="2800" b="1" kern="1200" dirty="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Headline goes here</a:t>
            </a:r>
            <a:br>
              <a:rPr lang="en-US"/>
            </a:br>
            <a:r>
              <a:rPr lang="en-US"/>
              <a:t>Headline goes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252767-4743-47D6-B4D1-07FC2385D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400" y="2815546"/>
            <a:ext cx="10515600" cy="27432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1611A3D-47D0-3647-0CCE-0CB7D32E60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63F4705-5885-9139-7C1E-5E2F720F7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9314451A-6C5B-D5A1-9DD9-55A1359B67FC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51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CDA55D2-453F-4E7D-AF30-1542DF26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1469E54-C50A-4DB5-B104-9B9988317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8A5CEA-5F4E-4109-ACB7-808AE0D5B1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06569" y="2055542"/>
            <a:ext cx="5181599" cy="3813445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7916254B-43C5-9C82-7FF6-BC881992F7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32BAEA48-FEC5-7F2A-1732-CFFB91C99D6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95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B7F8B00-12EF-4751-A034-D733BB7D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5B0E1B6-489C-4643-9FE5-9D4A936A7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/>
          <a:lstStyle>
            <a:lvl1pPr marL="0" indent="0">
              <a:buNone/>
              <a:defRPr sz="32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70DA0CC-8337-43E8-B632-01AC9639E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B70154DA-9096-81F4-B455-E3499A1BD4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3D440A3F-6F49-A806-CA5F-776CACB1FDFB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885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7878D79-3823-9575-1C88-56C4110E1E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379A390-F031-B6A4-9699-D7473C203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BA5E112F-F5E3-1239-9356-9397EE4D0862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726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3948A3-32FA-5533-16DA-635E26595B61}"/>
              </a:ext>
            </a:extLst>
          </p:cNvPr>
          <p:cNvSpPr/>
          <p:nvPr userDrawn="1"/>
        </p:nvSpPr>
        <p:spPr>
          <a:xfrm flipV="1">
            <a:off x="335168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47ABFF-7AC4-BAD1-41A4-E1FE5B8092EF}"/>
              </a:ext>
            </a:extLst>
          </p:cNvPr>
          <p:cNvSpPr/>
          <p:nvPr userDrawn="1"/>
        </p:nvSpPr>
        <p:spPr>
          <a:xfrm flipV="1">
            <a:off x="53327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963FEE-DF85-5D77-1E01-49124A2CEAF5}"/>
              </a:ext>
            </a:extLst>
          </p:cNvPr>
          <p:cNvSpPr/>
          <p:nvPr userDrawn="1"/>
        </p:nvSpPr>
        <p:spPr>
          <a:xfrm flipV="1">
            <a:off x="617009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653896-D7CD-93EE-8417-E2C2E847A910}"/>
              </a:ext>
            </a:extLst>
          </p:cNvPr>
          <p:cNvSpPr/>
          <p:nvPr userDrawn="1"/>
        </p:nvSpPr>
        <p:spPr>
          <a:xfrm flipV="1">
            <a:off x="8988503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2ACBE6E-5DAE-5B6C-1E92-11C9C662339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182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15DCB66B-4DA5-68F3-EAAE-A7B0A4F3B1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8023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416EDE06-9533-67FB-BF24-DF6C76E3E6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9864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690D0B6E-A10C-4C7A-3858-68AF26206F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17060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A05C422-6C2D-D524-06F6-FEBC6355E1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23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3B1E9743-4863-A723-9C60-5FC5D3DBEA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5264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D805F55-EF87-C927-683C-402E3B4349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7105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318E5AB-5357-32EC-1C6F-7497D78CAE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89465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A48394A-EAF3-AA74-A443-B84109539DEE}"/>
              </a:ext>
            </a:extLst>
          </p:cNvPr>
          <p:cNvSpPr/>
          <p:nvPr userDrawn="1"/>
        </p:nvSpPr>
        <p:spPr>
          <a:xfrm>
            <a:off x="123278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215128-DC01-82B5-FF95-CD17B9ACB12C}"/>
              </a:ext>
            </a:extLst>
          </p:cNvPr>
          <p:cNvSpPr/>
          <p:nvPr userDrawn="1"/>
        </p:nvSpPr>
        <p:spPr>
          <a:xfrm>
            <a:off x="405119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E91DFC-E616-7C47-DF0B-7E06270BF99C}"/>
              </a:ext>
            </a:extLst>
          </p:cNvPr>
          <p:cNvSpPr/>
          <p:nvPr userDrawn="1"/>
        </p:nvSpPr>
        <p:spPr>
          <a:xfrm>
            <a:off x="686960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A168DF-9E56-0C0D-7485-F28F78F2D2C0}"/>
              </a:ext>
            </a:extLst>
          </p:cNvPr>
          <p:cNvSpPr/>
          <p:nvPr userDrawn="1"/>
        </p:nvSpPr>
        <p:spPr>
          <a:xfrm>
            <a:off x="9688017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FB3665BC-C3D4-CE79-80F3-7F34FA3ECD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234" y="3298206"/>
            <a:ext cx="2264685" cy="4255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bold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9" name="Text Placeholder 15">
            <a:extLst>
              <a:ext uri="{FF2B5EF4-FFF2-40B4-BE49-F238E27FC236}">
                <a16:creationId xmlns:a16="http://schemas.microsoft.com/office/drawing/2014/main" id="{E06ACF8C-308D-25A7-590F-09AAE35138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2644" y="3298206"/>
            <a:ext cx="2264685" cy="33193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403A7C49-0A7D-6B23-80B7-E91B87827A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1054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9F247137-B811-1C0C-3ECF-8920F2723A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89465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EE57E6F6-95E1-BB44-5A8A-95D03F02D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6B00E7C7-88E6-A7F9-7356-C605C6E380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3BA9357F-11E9-B623-DB32-AA16F0336D1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56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lur&#10;&#10;Description automatically generated">
            <a:extLst>
              <a:ext uri="{FF2B5EF4-FFF2-40B4-BE49-F238E27FC236}">
                <a16:creationId xmlns:a16="http://schemas.microsoft.com/office/drawing/2014/main" id="{EF438032-1F77-BBEA-C7C7-8ED95C652F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0FA6A43-0AD4-BED3-13C7-0AF5B9BB3FF3}"/>
              </a:ext>
            </a:extLst>
          </p:cNvPr>
          <p:cNvSpPr txBox="1"/>
          <p:nvPr userDrawn="1"/>
        </p:nvSpPr>
        <p:spPr>
          <a:xfrm>
            <a:off x="3048000" y="642330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i="0" spc="50" baseline="0" err="1">
                <a:solidFill>
                  <a:srgbClr val="595959"/>
                </a:solidFill>
                <a:effectLst/>
                <a:latin typeface="Frutiger 45 Light" pitchFamily="2" charset="0"/>
              </a:rPr>
              <a:t>LTIMindtree</a:t>
            </a:r>
            <a:r>
              <a:rPr lang="en-US" sz="1000" b="0" i="0" spc="50" baseline="0">
                <a:solidFill>
                  <a:srgbClr val="595959"/>
                </a:solidFill>
                <a:effectLst/>
                <a:latin typeface="Frutiger 45 Light" pitchFamily="2" charset="0"/>
              </a:rPr>
              <a:t> Limited is a subsidiary of Larsen &amp; Toubro Limited</a:t>
            </a:r>
            <a:endParaRPr lang="en-US" sz="1000" b="0" kern="1200" spc="50" baseline="0">
              <a:solidFill>
                <a:srgbClr val="595959"/>
              </a:solidFill>
              <a:latin typeface="Frutiger 45 Light" pitchFamily="2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452BF-B975-E66F-DD59-26D7F10461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6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9B01B99F-2CE5-433C-8F7A-483D41C4A9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27D409DF-402A-DD18-BFCE-8888573143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5456A7-BE66-D18D-4755-5BE1D37DDEF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400" y="1822450"/>
            <a:ext cx="11125200" cy="4351338"/>
          </a:xfrm>
        </p:spPr>
        <p:txBody>
          <a:bodyPr>
            <a:normAutofit/>
          </a:bodyPr>
          <a:lstStyle>
            <a:lvl1pPr>
              <a:defRPr lang="en-US" sz="12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12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2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2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2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235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 userDrawn="1">
          <p15:clr>
            <a:srgbClr val="FBAE40"/>
          </p15:clr>
        </p15:guide>
        <p15:guide id="2" pos="336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pos="734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1"/>
          <a:lstStyle>
            <a:lvl1pPr>
              <a:lnSpc>
                <a:spcPts val="1700"/>
              </a:lnSpc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38F9EE4-1525-DA32-B6BF-F9D4E4DA0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E9EC46A4-50CA-5032-642E-472F2C66E949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65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2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BAEB0E49-39B0-037C-0357-6C4472DC15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E4B298F-D75D-0E89-ED3D-DF0CF1A87E27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657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3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F8B13B-8E7C-F321-BF83-177D747B1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BB16B3F-018F-71E7-B239-96DA6F36DEB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52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F55D43F-875F-4E2B-82B9-5EEDDAEA6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8" y="989299"/>
            <a:ext cx="8610601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rgbClr val="595959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18B4745-7445-43DB-B108-3CDCB28A7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8" y="3869024"/>
            <a:ext cx="8610602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595959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A424433-CA37-48A1-EF7E-E44DEC8944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7B593DD1-E696-84F5-997E-395CB4B340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179C2830-1743-9FEA-4F66-BCE7925B9DB5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886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6A7051-5A82-D471-602E-39E158F6B1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1628252-EFFE-45BA-BB6B-80B43271D7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3242" y="1508588"/>
            <a:ext cx="5864980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94D909-A7BC-465C-8A9B-65471E73F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242" y="4388313"/>
            <a:ext cx="586498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21F3B-DFDD-3880-4A59-92315D909E94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2022</a:t>
            </a:r>
            <a:endParaRPr lang="en-IN" sz="1000">
              <a:solidFill>
                <a:schemeClr val="bg2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7DD45-CE2E-85E8-642D-93DED37DD3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28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D9C106-CE49-4F1B-A6DE-3C9818CAFB5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1655302"/>
            <a:ext cx="5486399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E8BB916-CDFC-439C-B0EF-513AE7B06AC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72201" y="1655302"/>
            <a:ext cx="5486398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8651CBE-E342-762C-71AB-7A346C0BD1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D37EA21-4965-A1A5-EFE5-F1DB9D9A9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CACE2F8E-F80A-F347-8E9C-243A79D7388E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27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04641-62E4-4217-A4FB-1461DCB34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9" y="1436914"/>
            <a:ext cx="5533119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F8DFE-7699-41E5-ACEB-81719A7EB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1141" y="1436914"/>
            <a:ext cx="5417458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54FF91B-5FE4-409D-BA7F-37376CD5E4A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2651506"/>
            <a:ext cx="5533119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FDB344D-832A-4E14-93A2-EF0879A2EDA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41141" y="2663457"/>
            <a:ext cx="5417458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F8A07F5-F0F3-56A0-B462-8A048CE694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4DD8A8A8-2642-F3FA-DCC7-296A6B23D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0A8FC8DD-D1CD-B223-1096-CE2AAC973F8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92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3685D-D505-42E6-B2A3-1B26BC79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65125"/>
            <a:ext cx="10885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300D-8B9D-444F-97B8-8F7D7E3A3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825625"/>
            <a:ext cx="10885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DB723-1905-4E83-9D47-D0B5CFAA7945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2022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04E6E1E-7055-8D1B-4C37-9DCF88F218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Box 1073742684">
            <a:extLst>
              <a:ext uri="{FF2B5EF4-FFF2-40B4-BE49-F238E27FC236}">
                <a16:creationId xmlns:a16="http://schemas.microsoft.com/office/drawing/2014/main" id="{CB09C83E-2E41-0B4B-7535-36A14EDE4624}"/>
              </a:ext>
            </a:extLst>
          </p:cNvPr>
          <p:cNvSpPr txBox="1"/>
          <p:nvPr userDrawn="1"/>
        </p:nvSpPr>
        <p:spPr>
          <a:xfrm>
            <a:off x="4620260" y="3278188"/>
            <a:ext cx="2951480" cy="3016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561BA-C7F5-9336-C8B6-9C52C6E480B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3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6" r:id="rId4"/>
    <p:sldLayoutId id="2147483665" r:id="rId5"/>
    <p:sldLayoutId id="2147483651" r:id="rId6"/>
    <p:sldLayoutId id="2147483660" r:id="rId7"/>
    <p:sldLayoutId id="2147483652" r:id="rId8"/>
    <p:sldLayoutId id="2147483653" r:id="rId9"/>
    <p:sldLayoutId id="2147483654" r:id="rId10"/>
    <p:sldLayoutId id="2147483658" r:id="rId11"/>
    <p:sldLayoutId id="2147483656" r:id="rId12"/>
    <p:sldLayoutId id="2147483657" r:id="rId13"/>
    <p:sldLayoutId id="2147483664" r:id="rId14"/>
    <p:sldLayoutId id="2147483663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E82882D-F3C1-4C31-B151-940483136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891" y="1829496"/>
            <a:ext cx="10157804" cy="1421928"/>
          </a:xfrm>
        </p:spPr>
        <p:txBody>
          <a:bodyPr/>
          <a:lstStyle/>
          <a:p>
            <a:r>
              <a:rPr lang="en-US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Geocart :A Comprehensive Retail Sales Analysis and Business Insights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288D9E-B104-86BD-1238-D26FF009DFD9}"/>
              </a:ext>
            </a:extLst>
          </p:cNvPr>
          <p:cNvSpPr txBox="1"/>
          <p:nvPr/>
        </p:nvSpPr>
        <p:spPr>
          <a:xfrm>
            <a:off x="835891" y="4085618"/>
            <a:ext cx="34798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800" b="1" u="sng">
                <a:solidFill>
                  <a:schemeClr val="accent1">
                    <a:lumMod val="25000"/>
                  </a:schemeClr>
                </a:solidFill>
                <a:latin typeface="Times New Roman"/>
                <a:cs typeface="Times New Roman"/>
              </a:rPr>
              <a:t>Presenters:</a:t>
            </a:r>
            <a:endParaRPr lang="en-US" sz="2800" b="1" u="sng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F8D04-3F9A-7777-4AFD-0A3A8F50BE8D}"/>
              </a:ext>
            </a:extLst>
          </p:cNvPr>
          <p:cNvSpPr txBox="1"/>
          <p:nvPr/>
        </p:nvSpPr>
        <p:spPr>
          <a:xfrm>
            <a:off x="835891" y="4608838"/>
            <a:ext cx="4183149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400">
                <a:solidFill>
                  <a:schemeClr val="bg1"/>
                </a:solidFill>
              </a:rPr>
              <a:t>Vemulamada Hema Sree</a:t>
            </a:r>
            <a:endParaRPr lang="en-IN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Rajveer Dhankani</a:t>
            </a:r>
          </a:p>
          <a:p>
            <a:r>
              <a:rPr lang="en-I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Saireddy Teja Reddy</a:t>
            </a:r>
          </a:p>
          <a:p>
            <a:r>
              <a:rPr lang="en-IN" sz="2400">
                <a:solidFill>
                  <a:schemeClr val="bg1"/>
                </a:solidFill>
                <a:latin typeface="Times New Roman"/>
                <a:cs typeface="Times New Roman"/>
              </a:rPr>
              <a:t>Ayan Dhara</a:t>
            </a:r>
            <a:endParaRPr lang="en-IN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Molugu Sai Vaishnavi</a:t>
            </a:r>
          </a:p>
        </p:txBody>
      </p:sp>
    </p:spTree>
    <p:extLst>
      <p:ext uri="{BB962C8B-B14F-4D97-AF65-F5344CB8AC3E}">
        <p14:creationId xmlns:p14="http://schemas.microsoft.com/office/powerpoint/2010/main" val="245837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717AEC-1060-02E2-D16A-A5B638B041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882" y="159561"/>
            <a:ext cx="8911647" cy="434975"/>
          </a:xfrm>
        </p:spPr>
        <p:txBody>
          <a:bodyPr/>
          <a:lstStyle/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E4227A-1CDF-616E-1150-95D30DA94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92" y="763588"/>
            <a:ext cx="9797415" cy="549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389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0C3EE-FFA9-EC50-0C45-925FF9E6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26412-F678-D643-46BC-8CC886E3B6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871" y="168525"/>
            <a:ext cx="8911647" cy="434975"/>
          </a:xfrm>
        </p:spPr>
        <p:txBody>
          <a:bodyPr/>
          <a:lstStyle/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232671C-A9C8-3023-7A60-2A674A9FE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415" y="737703"/>
            <a:ext cx="9623169" cy="538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444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65F2CA-03AA-3385-1592-6D9991357A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375" y="330554"/>
            <a:ext cx="8911647" cy="64007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IN" sz="4400">
                <a:solidFill>
                  <a:schemeClr val="tx1"/>
                </a:solidFill>
                <a:latin typeface="Times New Roman"/>
                <a:cs typeface="Times New Roman"/>
              </a:rPr>
              <a:t>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2327D5-0A1F-C3F0-33D6-E057C78F2FA5}"/>
              </a:ext>
            </a:extLst>
          </p:cNvPr>
          <p:cNvSpPr txBox="1"/>
          <p:nvPr/>
        </p:nvSpPr>
        <p:spPr>
          <a:xfrm>
            <a:off x="54613" y="1443841"/>
            <a:ext cx="12082773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100" b="1">
                <a:latin typeface="Times New Roman"/>
                <a:cs typeface="Times New Roman"/>
              </a:rPr>
              <a:t>Challenge 1:</a:t>
            </a:r>
            <a:r>
              <a:rPr lang="en-US" sz="2100">
                <a:latin typeface="Times New Roman"/>
                <a:cs typeface="Times New Roman"/>
              </a:rPr>
              <a:t> </a:t>
            </a:r>
            <a:r>
              <a:rPr lang="en-US" sz="2100">
                <a:solidFill>
                  <a:schemeClr val="tx2"/>
                </a:solidFill>
                <a:latin typeface="Times New Roman"/>
                <a:cs typeface="Times New Roman"/>
              </a:rPr>
              <a:t>Data Ingestion</a:t>
            </a:r>
          </a:p>
          <a:p>
            <a:pPr algn="just"/>
            <a:r>
              <a:rPr lang="en-US" sz="2100">
                <a:solidFill>
                  <a:schemeClr val="tx2"/>
                </a:solidFill>
                <a:latin typeface="Times New Roman"/>
                <a:cs typeface="Times New Roman"/>
              </a:rPr>
              <a:t>Issue: Manual upload from local system.</a:t>
            </a:r>
          </a:p>
          <a:p>
            <a:pPr algn="just"/>
            <a:r>
              <a:rPr lang="en-US" sz="2100">
                <a:solidFill>
                  <a:schemeClr val="tx2"/>
                </a:solidFill>
                <a:latin typeface="Times New Roman"/>
                <a:cs typeface="Times New Roman"/>
              </a:rPr>
              <a:t>Solution: Use GitHub → ADLS ingestion via ADF with incremental loading for automation and version control.</a:t>
            </a:r>
          </a:p>
          <a:p>
            <a:pPr algn="just"/>
            <a:endParaRPr lang="en-US" sz="21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100" b="1">
                <a:latin typeface="Times New Roman"/>
                <a:cs typeface="Times New Roman"/>
              </a:rPr>
              <a:t>Challenge 2:</a:t>
            </a:r>
            <a:r>
              <a:rPr lang="en-US" sz="2100">
                <a:latin typeface="Times New Roman"/>
                <a:cs typeface="Times New Roman"/>
              </a:rPr>
              <a:t> </a:t>
            </a:r>
            <a:r>
              <a:rPr lang="en-US" sz="2100">
                <a:solidFill>
                  <a:schemeClr val="tx2"/>
                </a:solidFill>
                <a:latin typeface="Times New Roman"/>
                <a:cs typeface="Times New Roman"/>
              </a:rPr>
              <a:t>Databricks Connection with ADLS</a:t>
            </a:r>
          </a:p>
          <a:p>
            <a:pPr algn="just"/>
            <a:r>
              <a:rPr lang="en-US" sz="2100">
                <a:solidFill>
                  <a:schemeClr val="tx2"/>
                </a:solidFill>
                <a:latin typeface="Times New Roman"/>
                <a:cs typeface="Times New Roman"/>
              </a:rPr>
              <a:t>Issue: Couldn’t mount ADLS in Databricks due to permission issues.</a:t>
            </a:r>
          </a:p>
          <a:p>
            <a:pPr algn="just"/>
            <a:r>
              <a:rPr lang="en-US" sz="2100">
                <a:solidFill>
                  <a:schemeClr val="tx2"/>
                </a:solidFill>
                <a:latin typeface="Times New Roman"/>
                <a:cs typeface="Times New Roman"/>
              </a:rPr>
              <a:t>Solution:  Implemented Service Principal authentication and create Azure Key Vault scope for secure access.</a:t>
            </a:r>
          </a:p>
          <a:p>
            <a:pPr algn="just"/>
            <a:endParaRPr lang="en-US" sz="21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100" b="1">
                <a:latin typeface="Times New Roman"/>
                <a:cs typeface="Times New Roman"/>
              </a:rPr>
              <a:t>Challenge 3: </a:t>
            </a:r>
            <a:r>
              <a:rPr lang="en-US" sz="2100">
                <a:solidFill>
                  <a:schemeClr val="tx2"/>
                </a:solidFill>
                <a:latin typeface="Times New Roman"/>
                <a:cs typeface="Times New Roman"/>
              </a:rPr>
              <a:t>Performance Bottlenecks</a:t>
            </a:r>
          </a:p>
          <a:p>
            <a:pPr algn="just"/>
            <a:r>
              <a:rPr lang="en-US" sz="2100">
                <a:solidFill>
                  <a:schemeClr val="tx2"/>
                </a:solidFill>
                <a:latin typeface="Times New Roman"/>
                <a:cs typeface="Times New Roman"/>
              </a:rPr>
              <a:t>Issue: Slow processing and scalability concerns.</a:t>
            </a:r>
          </a:p>
          <a:p>
            <a:pPr algn="just"/>
            <a:r>
              <a:rPr lang="en-US" sz="2100">
                <a:solidFill>
                  <a:schemeClr val="tx2"/>
                </a:solidFill>
                <a:latin typeface="Times New Roman"/>
                <a:cs typeface="Times New Roman"/>
              </a:rPr>
              <a:t>Solution:  Apply optimization techniques like partitioning and parallelism in Databricks.</a:t>
            </a:r>
          </a:p>
        </p:txBody>
      </p:sp>
    </p:spTree>
    <p:extLst>
      <p:ext uri="{BB962C8B-B14F-4D97-AF65-F5344CB8AC3E}">
        <p14:creationId xmlns:p14="http://schemas.microsoft.com/office/powerpoint/2010/main" val="3612850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B8670F-B786-1339-0307-5414DEA347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3162" y="209165"/>
            <a:ext cx="8911647" cy="4349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IN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Scope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4BFDA-612C-9A13-710E-0CF59A80E5A4}"/>
              </a:ext>
            </a:extLst>
          </p:cNvPr>
          <p:cNvSpPr txBox="1"/>
          <p:nvPr/>
        </p:nvSpPr>
        <p:spPr>
          <a:xfrm>
            <a:off x="350414" y="889843"/>
            <a:ext cx="11931274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Moved everything to cloud for better scalability and performance.</a:t>
            </a:r>
          </a:p>
          <a:p>
            <a:endParaRPr lang="en-US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Medallion Architecture </a:t>
            </a:r>
            <a:r>
              <a:rPr lang="en-US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with ADF &amp; Databricks Integration:</a:t>
            </a:r>
          </a:p>
          <a:p>
            <a:r>
              <a:rPr lang="en-US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          Bronze Layer: ADF Data from GitHub repository to ADLS as raw data.</a:t>
            </a:r>
            <a:b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          </a:t>
            </a:r>
            <a:r>
              <a:rPr lang="en-US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Silver Layer: ADF triggers the Databricks EDA notebook for data cleansing and structuring, storing transformed data in                      		ADLS as staged data.</a:t>
            </a:r>
            <a:b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          </a:t>
            </a:r>
            <a:r>
              <a:rPr lang="en-US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Gold Layer: Databricks notebooks extract Silver layer data and execute additional notebooks for business insights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C96DD-B75D-42AC-A88A-AD3A7EFA1B8C}"/>
              </a:ext>
            </a:extLst>
          </p:cNvPr>
          <p:cNvSpPr txBox="1"/>
          <p:nvPr/>
        </p:nvSpPr>
        <p:spPr>
          <a:xfrm>
            <a:off x="350414" y="4526485"/>
            <a:ext cx="61012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Future Scope:</a:t>
            </a:r>
          </a:p>
          <a:p>
            <a:endParaRPr lang="en-US" sz="2000" b="1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Integrate Azure Event Hubs for streaming.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Add predictive analytics with Azure ML.</a:t>
            </a:r>
            <a:endParaRPr lang="en-IN" sz="20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2EAB1F-C30D-C0BC-94BE-43CCC61B69CA}"/>
              </a:ext>
            </a:extLst>
          </p:cNvPr>
          <p:cNvSpPr txBox="1"/>
          <p:nvPr/>
        </p:nvSpPr>
        <p:spPr>
          <a:xfrm>
            <a:off x="350414" y="3011457"/>
            <a:ext cx="117501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Pipeline for Coordinated Execution: Built a structured pipeline to orchestrate and run all Databricks notebooks efficiently, ensuring smooth data flow and processing.</a:t>
            </a:r>
          </a:p>
          <a:p>
            <a:pPr algn="just"/>
            <a:endParaRPr lang="en-US">
              <a:solidFill>
                <a:schemeClr val="tx2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Power BI Integration: Linked Gold-layer data to Power BI, enabling dynamic dashboards for business insights.</a:t>
            </a:r>
          </a:p>
        </p:txBody>
      </p:sp>
    </p:spTree>
    <p:extLst>
      <p:ext uri="{BB962C8B-B14F-4D97-AF65-F5344CB8AC3E}">
        <p14:creationId xmlns:p14="http://schemas.microsoft.com/office/powerpoint/2010/main" val="354439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DB2B9B-DFAC-0E48-FC1D-B5B0DA45A3F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69635" y="2765913"/>
            <a:ext cx="4833325" cy="1326174"/>
          </a:xfrm>
        </p:spPr>
        <p:txBody>
          <a:bodyPr>
            <a:normAutofit/>
          </a:bodyPr>
          <a:lstStyle/>
          <a:p>
            <a:r>
              <a:rPr lang="en-US" sz="6000"/>
              <a:t>Thank You </a:t>
            </a:r>
            <a:r>
              <a:rPr lang="en-US" sz="6000">
                <a:sym typeface="Wingdings" panose="05000000000000000000" pitchFamily="2" charset="2"/>
              </a:rPr>
              <a:t>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28550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78F5D48-7A5F-06D1-12C2-C9B05042E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476" y="498721"/>
            <a:ext cx="9281523" cy="6396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400">
                <a:latin typeface="Times New Roman"/>
                <a:cs typeface="Times New Roman"/>
              </a:rPr>
              <a:t>Problem Statement</a:t>
            </a:r>
            <a:endParaRPr lang="en-US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8C84-9F81-0F75-64E7-196FEFE04AB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87002" y="1362184"/>
            <a:ext cx="10964918" cy="236455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b="0">
                <a:latin typeface="Frutiger 45 Light"/>
                <a:cs typeface="Times New Roman"/>
              </a:rPr>
              <a:t>The project centers around Geocart, a growing e-commerce platform aiming to optimize user experience and business performance through deep analysis of retail sales data. By leveraging cloud-native Azure services, this project establishes a scalable, maintainable, and high-performance data pipeline to enable seamless data ingestion, transformation, and advanced analytics. This cloud-driven approach allows Geocart to extract actionable insights, enhance customer engagement, and refine operations.</a:t>
            </a:r>
            <a:br>
              <a:rPr lang="en-US" b="0">
                <a:latin typeface="Frutiger 45 Light"/>
                <a:cs typeface="Times New Roman" panose="02020603050405020304" pitchFamily="18" charset="0"/>
              </a:rPr>
            </a:br>
            <a:br>
              <a:rPr lang="en-US" b="0">
                <a:latin typeface="Frutiger 45 Light"/>
                <a:cs typeface="Times New Roman" panose="02020603050405020304" pitchFamily="18" charset="0"/>
              </a:rPr>
            </a:br>
            <a:r>
              <a:rPr lang="en-US" b="0">
                <a:latin typeface="Frutiger 45 Light"/>
                <a:cs typeface="Times New Roman"/>
              </a:rPr>
              <a:t> </a:t>
            </a:r>
            <a:endParaRPr lang="en-US"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F790C-DF16-D763-ABA9-1CAEAF6B5324}"/>
              </a:ext>
            </a:extLst>
          </p:cNvPr>
          <p:cNvSpPr txBox="1"/>
          <p:nvPr/>
        </p:nvSpPr>
        <p:spPr>
          <a:xfrm>
            <a:off x="561220" y="3726740"/>
            <a:ext cx="407416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400" b="1">
                <a:latin typeface="Times New Roman"/>
                <a:cs typeface="Times New Roman"/>
              </a:rPr>
              <a:t>Services Used: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9C827-1E3B-CF62-1B30-1D885E97D2D9}"/>
              </a:ext>
            </a:extLst>
          </p:cNvPr>
          <p:cNvSpPr txBox="1"/>
          <p:nvPr/>
        </p:nvSpPr>
        <p:spPr>
          <a:xfrm>
            <a:off x="835970" y="4270360"/>
            <a:ext cx="772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Azure Databricks      </a:t>
            </a:r>
          </a:p>
          <a:p>
            <a:r>
              <a:rPr lang="en-IN"/>
              <a:t>Azure Data Factory                                    </a:t>
            </a:r>
          </a:p>
          <a:p>
            <a:r>
              <a:rPr lang="en-IN"/>
              <a:t>Azure Data Lake Storage Gen 2	</a:t>
            </a:r>
          </a:p>
          <a:p>
            <a:r>
              <a:rPr lang="en-IN"/>
              <a:t>Key Vault</a:t>
            </a:r>
          </a:p>
          <a:p>
            <a:r>
              <a:rPr lang="en-IN"/>
              <a:t>Power BI</a:t>
            </a:r>
          </a:p>
          <a:p>
            <a:r>
              <a:rPr lang="en-IN"/>
              <a:t>Logic Apps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597CD79-0562-923A-B68C-CF9FE6C3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6" y="4609865"/>
            <a:ext cx="209169" cy="20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95E76A1-AA19-01EA-EE02-7666AA25E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1220" y="4918390"/>
            <a:ext cx="321305" cy="18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5BF001B-3C84-B80E-6CB9-8A917987B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22" y="4287537"/>
            <a:ext cx="336499" cy="3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8262DC7-90B2-8E57-B38D-DA7611A5F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52" y="5395531"/>
            <a:ext cx="292325" cy="26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5BB1EA7-385C-F9E5-31C4-3EC56CF5B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64" y="5178118"/>
            <a:ext cx="217413" cy="21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zure Icons - Download the Logic Apps ...">
            <a:extLst>
              <a:ext uri="{FF2B5EF4-FFF2-40B4-BE49-F238E27FC236}">
                <a16:creationId xmlns:a16="http://schemas.microsoft.com/office/drawing/2014/main" id="{E43F1DA9-FA53-E78D-E65C-131E92B57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94" y="5664477"/>
            <a:ext cx="273258" cy="27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297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00B309-F0A8-4F91-6F92-EB87A82FA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1141" y="149808"/>
            <a:ext cx="8911647" cy="434975"/>
          </a:xfrm>
        </p:spPr>
        <p:txBody>
          <a:bodyPr/>
          <a:lstStyle/>
          <a:p>
            <a:pPr marL="0" indent="0">
              <a:buNone/>
            </a:pPr>
            <a:r>
              <a:rPr lang="en-IN" sz="4400">
                <a:latin typeface="Times New Roman" panose="02020603050405020304" pitchFamily="18" charset="0"/>
                <a:cs typeface="Times New Roman" panose="02020603050405020304" pitchFamily="18" charset="0"/>
              </a:rPr>
              <a:t>Datasets Used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72DE6-9A95-1FFF-F421-8D8C575D67FE}"/>
              </a:ext>
            </a:extLst>
          </p:cNvPr>
          <p:cNvSpPr txBox="1"/>
          <p:nvPr/>
        </p:nvSpPr>
        <p:spPr>
          <a:xfrm>
            <a:off x="185257" y="2735685"/>
            <a:ext cx="2175845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Customers.csv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Personal details of the customer.</a:t>
            </a:r>
          </a:p>
          <a:p>
            <a:r>
              <a:rPr lang="en-IN">
                <a:latin typeface="Times New Roman"/>
                <a:cs typeface="Times New Roman"/>
              </a:rPr>
              <a:t>Key Columns: CustomerID, Name,  Phone Age, AnnualIncome</a:t>
            </a:r>
          </a:p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44DD1-DC2F-B5DA-F731-169CCE7D6AFD}"/>
              </a:ext>
            </a:extLst>
          </p:cNvPr>
          <p:cNvSpPr txBox="1"/>
          <p:nvPr/>
        </p:nvSpPr>
        <p:spPr>
          <a:xfrm>
            <a:off x="2644834" y="2735684"/>
            <a:ext cx="19216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Products.csv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Details and Types of the products.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Key Columns: ProductID, ProductName, Category, UnitPrice</a:t>
            </a:r>
          </a:p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46289-A140-FB9A-2718-8E97E6CFE250}"/>
              </a:ext>
            </a:extLst>
          </p:cNvPr>
          <p:cNvSpPr txBox="1"/>
          <p:nvPr/>
        </p:nvSpPr>
        <p:spPr>
          <a:xfrm>
            <a:off x="5079660" y="2735684"/>
            <a:ext cx="2032680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b="1" u="sng">
                <a:latin typeface="Times New Roman"/>
                <a:cs typeface="Times New Roman"/>
              </a:rPr>
              <a:t>Transactions.csv</a:t>
            </a:r>
            <a:endParaRPr lang="en-US">
              <a:latin typeface="Frutiger 45 Light"/>
              <a:cs typeface="Times New Roman"/>
            </a:endParaRPr>
          </a:p>
          <a:p>
            <a:r>
              <a:rPr lang="en-IN">
                <a:latin typeface="Times New Roman"/>
                <a:cs typeface="Times New Roman"/>
              </a:rPr>
              <a:t>Transaction details of customers purchase.</a:t>
            </a:r>
            <a:endParaRPr lang="en-US"/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Key Columns: TransactionID, Date, TotalAmount, PaymentType</a:t>
            </a:r>
          </a:p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9BFC4-A5BA-2B51-DE59-30F9CA5ACA47}"/>
              </a:ext>
            </a:extLst>
          </p:cNvPr>
          <p:cNvSpPr txBox="1"/>
          <p:nvPr/>
        </p:nvSpPr>
        <p:spPr>
          <a:xfrm>
            <a:off x="7578351" y="2726683"/>
            <a:ext cx="1669765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Regions.json</a:t>
            </a:r>
          </a:p>
          <a:p>
            <a:r>
              <a:rPr lang="en-IN">
                <a:latin typeface="Times New Roman"/>
                <a:cs typeface="Times New Roman"/>
              </a:rPr>
              <a:t>Details of different regions around the world.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Key Columns: RegionID, RegionName, ManagerName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72843-725B-9B80-9A3A-FB839C29C68D}"/>
              </a:ext>
            </a:extLst>
          </p:cNvPr>
          <p:cNvSpPr txBox="1"/>
          <p:nvPr/>
        </p:nvSpPr>
        <p:spPr>
          <a:xfrm>
            <a:off x="9683272" y="2735685"/>
            <a:ext cx="2220845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b="1" u="sng" err="1">
                <a:latin typeface="Times New Roman"/>
                <a:cs typeface="Times New Roman"/>
              </a:rPr>
              <a:t>Support_tickets.json</a:t>
            </a:r>
            <a:r>
              <a:rPr lang="en-IN" err="1">
                <a:latin typeface="Times New Roman"/>
                <a:cs typeface="Times New Roman"/>
              </a:rPr>
              <a:t>Tickets</a:t>
            </a:r>
            <a:r>
              <a:rPr lang="en-IN">
                <a:latin typeface="Times New Roman"/>
                <a:cs typeface="Times New Roman"/>
              </a:rPr>
              <a:t> raised by customers.</a:t>
            </a:r>
            <a:endParaRPr lang="en-US">
              <a:latin typeface="Times New Roman"/>
              <a:cs typeface="Times New Roman"/>
            </a:endParaRP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Key Columns: TicketID, AgentName, SLABreached, Tags</a:t>
            </a:r>
          </a:p>
          <a:p>
            <a:endParaRPr lang="en-IN"/>
          </a:p>
        </p:txBody>
      </p:sp>
      <p:pic>
        <p:nvPicPr>
          <p:cNvPr id="2050" name="Picture 2" descr="Differences Between CUSTOMERS AND CONSUMERS">
            <a:extLst>
              <a:ext uri="{FF2B5EF4-FFF2-40B4-BE49-F238E27FC236}">
                <a16:creationId xmlns:a16="http://schemas.microsoft.com/office/drawing/2014/main" id="{A3DAFD57-EC72-C11C-0A20-9937E51DE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83" y="1115199"/>
            <a:ext cx="1970595" cy="162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8 high-demand and trending products to ...">
            <a:extLst>
              <a:ext uri="{FF2B5EF4-FFF2-40B4-BE49-F238E27FC236}">
                <a16:creationId xmlns:a16="http://schemas.microsoft.com/office/drawing/2014/main" id="{EA491D41-0393-F761-7F3C-C16A8B159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125" y="1124199"/>
            <a:ext cx="1926372" cy="16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action Taxes – Dalab Consults">
            <a:extLst>
              <a:ext uri="{FF2B5EF4-FFF2-40B4-BE49-F238E27FC236}">
                <a16:creationId xmlns:a16="http://schemas.microsoft.com/office/drawing/2014/main" id="{BD917CE2-DE54-593B-7F90-3FDB74721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803" y="1124200"/>
            <a:ext cx="2151385" cy="161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orld Regions">
            <a:extLst>
              <a:ext uri="{FF2B5EF4-FFF2-40B4-BE49-F238E27FC236}">
                <a16:creationId xmlns:a16="http://schemas.microsoft.com/office/drawing/2014/main" id="{85A08F06-5FF6-6DED-4019-3170ACF11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857" y="1115199"/>
            <a:ext cx="1970595" cy="161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hat is a Support Ticketing System? How ...">
            <a:extLst>
              <a:ext uri="{FF2B5EF4-FFF2-40B4-BE49-F238E27FC236}">
                <a16:creationId xmlns:a16="http://schemas.microsoft.com/office/drawing/2014/main" id="{919B4A34-B35B-C0BD-254E-3FF49D2A2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788" y="1115198"/>
            <a:ext cx="2175845" cy="162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43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055B18-322A-187F-759A-9BE1B708F1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8232" y="0"/>
            <a:ext cx="8911647" cy="634115"/>
          </a:xfrm>
        </p:spPr>
        <p:txBody>
          <a:bodyPr/>
          <a:lstStyle/>
          <a:p>
            <a:pPr marL="0" indent="0">
              <a:buNone/>
            </a:pPr>
            <a:r>
              <a:rPr lang="en-IN" sz="440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6" name="Picture 5" descr="A diagram of a data flow&#10;&#10;AI-generated content may be incorrect.">
            <a:extLst>
              <a:ext uri="{FF2B5EF4-FFF2-40B4-BE49-F238E27FC236}">
                <a16:creationId xmlns:a16="http://schemas.microsoft.com/office/drawing/2014/main" id="{263C0E60-D070-2E25-257F-C9762B783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683412"/>
            <a:ext cx="11925300" cy="574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69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FF9642-38F5-A988-9DCC-2E496F1EF6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242" y="503805"/>
            <a:ext cx="8911647" cy="434975"/>
          </a:xfrm>
        </p:spPr>
        <p:txBody>
          <a:bodyPr/>
          <a:lstStyle/>
          <a:p>
            <a:pPr marL="0" indent="0">
              <a:buNone/>
            </a:pPr>
            <a:r>
              <a:rPr lang="en-IN"/>
              <a:t>Data Ingestion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7E4E1-4E4B-25EE-3474-B7170C0F0F26}"/>
              </a:ext>
            </a:extLst>
          </p:cNvPr>
          <p:cNvSpPr txBox="1"/>
          <p:nvPr/>
        </p:nvSpPr>
        <p:spPr>
          <a:xfrm>
            <a:off x="579242" y="1016470"/>
            <a:ext cx="11320658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>
                <a:latin typeface="Times New Roman"/>
                <a:cs typeface="Times New Roman"/>
              </a:rPr>
              <a:t>Fetched datasets from GitHub repository.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>
                <a:latin typeface="Times New Roman"/>
                <a:cs typeface="Times New Roman"/>
              </a:rPr>
              <a:t>Designed and deployed an ETL pipeline using Azure Data Factory to automate data transfer from GitHub to Azure Data Lake Storage.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067D09-94B4-62B8-D0B2-656E14458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56" y="2202156"/>
            <a:ext cx="10018487" cy="407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40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798960-9DA3-E436-3EB3-197C9F090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8" y="435675"/>
            <a:ext cx="9646910" cy="58202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ADF Pipeline Automation ( Bronze -&gt; Silver -&gt; Gold)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73518D-D5DA-C9AF-02E7-9EE39C2C3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0" y="1120767"/>
            <a:ext cx="9048751" cy="4616466"/>
          </a:xfrm>
          <a:prstGeom prst="rect">
            <a:avLst/>
          </a:prstGeom>
        </p:spPr>
      </p:pic>
      <p:pic>
        <p:nvPicPr>
          <p:cNvPr id="4" name="Picture 3" descr="A screenshot of a email&#10;&#10;AI-generated content may be incorrect.">
            <a:extLst>
              <a:ext uri="{FF2B5EF4-FFF2-40B4-BE49-F238E27FC236}">
                <a16:creationId xmlns:a16="http://schemas.microsoft.com/office/drawing/2014/main" id="{8A25DD52-3946-AEEF-4A10-F5AB0E3D45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71" r="28798"/>
          <a:stretch>
            <a:fillRect/>
          </a:stretch>
        </p:blipFill>
        <p:spPr>
          <a:xfrm>
            <a:off x="9426131" y="2181227"/>
            <a:ext cx="2602348" cy="183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9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FECEDF-3F7C-C0C0-7C07-D6DA6826B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1742" y="0"/>
            <a:ext cx="8911647" cy="434975"/>
          </a:xfrm>
        </p:spPr>
        <p:txBody>
          <a:bodyPr/>
          <a:lstStyle/>
          <a:p>
            <a:pPr marL="0" indent="0">
              <a:buNone/>
            </a:pPr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App Registration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88343-34BD-0107-04B1-8EB4299A8ECE}"/>
              </a:ext>
            </a:extLst>
          </p:cNvPr>
          <p:cNvSpPr txBox="1"/>
          <p:nvPr/>
        </p:nvSpPr>
        <p:spPr>
          <a:xfrm>
            <a:off x="569082" y="4743799"/>
            <a:ext cx="117143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Created an App Registration in </a:t>
            </a: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Entra ID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enable secure authentication and authorization for Databricks to access ADLS.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Configured </a:t>
            </a: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Client credentials (Client ID, Tenant ID, and Client Secret) 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for the registered application.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7F68A-12F3-82E5-45E8-C7134BED6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01" y="701040"/>
            <a:ext cx="10180198" cy="395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49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DBF04A-4C71-EF28-B5BB-6524253561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9682" y="67181"/>
            <a:ext cx="8911647" cy="677295"/>
          </a:xfrm>
        </p:spPr>
        <p:txBody>
          <a:bodyPr/>
          <a:lstStyle/>
          <a:p>
            <a:pPr marL="0" indent="0">
              <a:buNone/>
            </a:pPr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A7985F-37E8-728B-C3D6-192835248087}"/>
              </a:ext>
            </a:extLst>
          </p:cNvPr>
          <p:cNvSpPr txBox="1"/>
          <p:nvPr/>
        </p:nvSpPr>
        <p:spPr>
          <a:xfrm>
            <a:off x="438272" y="744476"/>
            <a:ext cx="932180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"/>
              </a:spcBef>
              <a:spcAft>
                <a:spcPts val="60"/>
              </a:spcAft>
            </a:pPr>
            <a:r>
              <a:rPr lang="en-IN" sz="1900" b="1">
                <a:latin typeface="Times New Roman" panose="02020603050405020304" pitchFamily="18" charset="0"/>
                <a:cs typeface="Times New Roman" panose="02020603050405020304" pitchFamily="18" charset="0"/>
              </a:rPr>
              <a:t>Common Cleaning Steps:</a:t>
            </a:r>
          </a:p>
          <a:p>
            <a:pPr>
              <a:spcBef>
                <a:spcPts val="60"/>
              </a:spcBef>
              <a:spcAft>
                <a:spcPts val="60"/>
              </a:spcAft>
            </a:pPr>
            <a:endParaRPr lang="en-IN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"/>
              </a:spcBef>
              <a:spcAft>
                <a:spcPts val="60"/>
              </a:spcAft>
              <a:buFont typeface="Arial" panose="020B0604020202020204" pitchFamily="34" charset="0"/>
              <a:buChar char="•"/>
            </a:pPr>
            <a:r>
              <a:rPr lang="en-IN" sz="1900">
                <a:latin typeface="Times New Roman" panose="02020603050405020304" pitchFamily="18" charset="0"/>
                <a:cs typeface="Times New Roman" panose="02020603050405020304" pitchFamily="18" charset="0"/>
              </a:rPr>
              <a:t>Replaced blank or invalid values with NULL</a:t>
            </a:r>
          </a:p>
          <a:p>
            <a:pPr marL="285750" indent="-285750">
              <a:spcBef>
                <a:spcPts val="60"/>
              </a:spcBef>
              <a:spcAft>
                <a:spcPts val="60"/>
              </a:spcAft>
              <a:buFont typeface="Arial" panose="020B0604020202020204" pitchFamily="34" charset="0"/>
              <a:buChar char="•"/>
            </a:pPr>
            <a:r>
              <a:rPr lang="en-IN" sz="1900">
                <a:latin typeface="Times New Roman" panose="02020603050405020304" pitchFamily="18" charset="0"/>
                <a:cs typeface="Times New Roman" panose="02020603050405020304" pitchFamily="18" charset="0"/>
              </a:rPr>
              <a:t>Standardized date formats (e.g., yyyy-MM-dd).</a:t>
            </a:r>
          </a:p>
          <a:p>
            <a:pPr marL="285750" indent="-285750">
              <a:spcBef>
                <a:spcPts val="60"/>
              </a:spcBef>
              <a:spcAft>
                <a:spcPts val="60"/>
              </a:spcAft>
              <a:buFont typeface="Arial" panose="020B0604020202020204" pitchFamily="34" charset="0"/>
              <a:buChar char="•"/>
            </a:pPr>
            <a:r>
              <a:rPr lang="en-IN" sz="1900">
                <a:latin typeface="Times New Roman" panose="02020603050405020304" pitchFamily="18" charset="0"/>
                <a:cs typeface="Times New Roman" panose="02020603050405020304" pitchFamily="18" charset="0"/>
              </a:rPr>
              <a:t>Applied text formatting using trim(), initcap(), and lower() for uniformity.</a:t>
            </a:r>
          </a:p>
          <a:p>
            <a:pPr marL="285750" indent="-285750">
              <a:spcBef>
                <a:spcPts val="60"/>
              </a:spcBef>
              <a:spcAft>
                <a:spcPts val="60"/>
              </a:spcAft>
              <a:buFont typeface="Arial" panose="020B0604020202020204" pitchFamily="34" charset="0"/>
              <a:buChar char="•"/>
            </a:pPr>
            <a:r>
              <a:rPr lang="en-IN" sz="1900">
                <a:latin typeface="Times New Roman" panose="02020603050405020304" pitchFamily="18" charset="0"/>
                <a:cs typeface="Times New Roman" panose="02020603050405020304" pitchFamily="18" charset="0"/>
              </a:rPr>
              <a:t>Removed duplicates to maintain uniqueness and schema integrity.</a:t>
            </a:r>
          </a:p>
          <a:p>
            <a:pPr marL="285750" indent="-285750">
              <a:spcBef>
                <a:spcPts val="60"/>
              </a:spcBef>
              <a:spcAft>
                <a:spcPts val="60"/>
              </a:spcAft>
              <a:buFont typeface="Arial" panose="020B0604020202020204" pitchFamily="34" charset="0"/>
              <a:buChar char="•"/>
            </a:pPr>
            <a:r>
              <a:rPr lang="en-IN" sz="1900">
                <a:latin typeface="Times New Roman" panose="02020603050405020304" pitchFamily="18" charset="0"/>
                <a:cs typeface="Times New Roman" panose="02020603050405020304" pitchFamily="18" charset="0"/>
              </a:rPr>
              <a:t>Ensured proper data types (Integer, Double, String, Boolean).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C7129-A159-7710-7D0A-4E8CAC9677E5}"/>
              </a:ext>
            </a:extLst>
          </p:cNvPr>
          <p:cNvSpPr txBox="1"/>
          <p:nvPr/>
        </p:nvSpPr>
        <p:spPr>
          <a:xfrm>
            <a:off x="438272" y="3037411"/>
            <a:ext cx="10363200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900" b="1">
                <a:latin typeface="Times New Roman" panose="02020603050405020304" pitchFamily="18" charset="0"/>
                <a:cs typeface="Times New Roman" panose="02020603050405020304" pitchFamily="18" charset="0"/>
              </a:rPr>
              <a:t>Numeric Data Handling:</a:t>
            </a:r>
          </a:p>
          <a:p>
            <a:endParaRPr lang="en-IN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Extracted valid numeric values from mixed fields.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Handled missing or invalid entries using calculated or default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Applied outlier capping using percentile (1%–99%) thresholds.</a:t>
            </a:r>
          </a:p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FDA2A-857E-0BBD-7B79-1037719275A0}"/>
              </a:ext>
            </a:extLst>
          </p:cNvPr>
          <p:cNvSpPr txBox="1"/>
          <p:nvPr/>
        </p:nvSpPr>
        <p:spPr>
          <a:xfrm>
            <a:off x="438272" y="4578400"/>
            <a:ext cx="959866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9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Privacy &amp; Masking:</a:t>
            </a:r>
          </a:p>
          <a:p>
            <a:endParaRPr lang="en-IN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Masked sensitive personal identifiers such as emails and phone numbers.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Email → j*****e@domain.com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Phone → XXXXXXXX45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Ensured all sensitive attributes comply with privacy and compliance standards.</a:t>
            </a:r>
            <a:endParaRPr lang="en-IN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27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5ADBAA-FC6B-8AC7-3254-8E3D761AEA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430" y="208360"/>
            <a:ext cx="8911647" cy="434975"/>
          </a:xfrm>
        </p:spPr>
        <p:txBody>
          <a:bodyPr/>
          <a:lstStyle/>
          <a:p>
            <a:pPr marL="0" indent="0">
              <a:buNone/>
            </a:pPr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Data Optimization</a:t>
            </a:r>
          </a:p>
          <a:p>
            <a:pPr marL="0" indent="0">
              <a:buNone/>
            </a:pP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FC557-0AE8-7BA7-FE30-1131BF496A2F}"/>
              </a:ext>
            </a:extLst>
          </p:cNvPr>
          <p:cNvSpPr txBox="1"/>
          <p:nvPr/>
        </p:nvSpPr>
        <p:spPr>
          <a:xfrm>
            <a:off x="358550" y="1177787"/>
            <a:ext cx="10403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Query &amp; Join Optimization:</a:t>
            </a:r>
          </a:p>
          <a:p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Applied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pruning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to read only necessary attributes.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repartitioning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on key columns (CustomerID, ProductID, RegionID) for better data locality.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broadcast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joins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for dimension tables to reduce shuffle and speed up FACT–DIM merges.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6DC57-64F6-6782-5624-C6501C236D2B}"/>
              </a:ext>
            </a:extLst>
          </p:cNvPr>
          <p:cNvSpPr txBox="1"/>
          <p:nvPr/>
        </p:nvSpPr>
        <p:spPr>
          <a:xfrm>
            <a:off x="358550" y="3651231"/>
            <a:ext cx="949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Enhancements:</a:t>
            </a:r>
          </a:p>
          <a:p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Cached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the final DataFrame to improve repeated query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Ran validation queries (before &amp; after caching) to compare execution times.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Coalesced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output files for efficient storage and reduced metadata load.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Partitioned GOLD data by Year and Month to improve query pruning in analytics.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62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M">
      <a:dk1>
        <a:srgbClr val="595959"/>
      </a:dk1>
      <a:lt1>
        <a:srgbClr val="FFFFFF"/>
      </a:lt1>
      <a:dk2>
        <a:srgbClr val="000000"/>
      </a:dk2>
      <a:lt2>
        <a:srgbClr val="FFFFFF"/>
      </a:lt2>
      <a:accent1>
        <a:srgbClr val="BCD9F3"/>
      </a:accent1>
      <a:accent2>
        <a:srgbClr val="97C4EC"/>
      </a:accent2>
      <a:accent3>
        <a:srgbClr val="60A5E2"/>
      </a:accent3>
      <a:accent4>
        <a:srgbClr val="EF7C00"/>
      </a:accent4>
      <a:accent5>
        <a:srgbClr val="C8CA05"/>
      </a:accent5>
      <a:accent6>
        <a:srgbClr val="33682B"/>
      </a:accent6>
      <a:hlink>
        <a:srgbClr val="64B3E3"/>
      </a:hlink>
      <a:folHlink>
        <a:srgbClr val="004683"/>
      </a:folHlink>
    </a:clrScheme>
    <a:fontScheme name="Frutiger">
      <a:majorFont>
        <a:latin typeface="Frutiger 45 bold"/>
        <a:ea typeface=""/>
        <a:cs typeface=""/>
      </a:majorFont>
      <a:minorFont>
        <a:latin typeface="Frutiger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IMindtree PowerPoint Template - Capstone Project  -  Read-Only" id="{64A010F4-4414-4410-991C-0D589722DDBB}" vid="{584E793D-2F43-4353-AFDB-BA58D28700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88563cb8-e9e3-40d4-951f-126d0c29510d">QUMXH5H4ZXKS-875811578-11</_dlc_DocId>
    <_dlc_DocIdUrl xmlns="88563cb8-e9e3-40d4-951f-126d0c29510d">
      <Url>https://mindtreeonline.sharepoint.com/sites/LTIMindtree-Corporate-Templates/_layouts/15/DocIdRedir.aspx?ID=QUMXH5H4ZXKS-875811578-11</Url>
      <Description>QUMXH5H4ZXKS-875811578-11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E668FDB297BA418F5A6539855E71B7" ma:contentTypeVersion="3" ma:contentTypeDescription="Create a new document." ma:contentTypeScope="" ma:versionID="4294c225a3417baf4b70885d580e1778">
  <xsd:schema xmlns:xsd="http://www.w3.org/2001/XMLSchema" xmlns:xs="http://www.w3.org/2001/XMLSchema" xmlns:p="http://schemas.microsoft.com/office/2006/metadata/properties" xmlns:ns2="88563cb8-e9e3-40d4-951f-126d0c29510d" xmlns:ns3="dc0ddbac-d92f-4135-ae82-46af643a22eb" targetNamespace="http://schemas.microsoft.com/office/2006/metadata/properties" ma:root="true" ma:fieldsID="4f00704ce9a2416b2cdaa5d136de8e77" ns2:_="" ns3:_="">
    <xsd:import namespace="88563cb8-e9e3-40d4-951f-126d0c29510d"/>
    <xsd:import namespace="dc0ddbac-d92f-4135-ae82-46af643a22e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563cb8-e9e3-40d4-951f-126d0c29510d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0ddbac-d92f-4135-ae82-46af643a22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98B09E-68DE-4B62-A34E-BB5B738ECC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55CB52-33A3-4B47-8C1D-0EE24875E3DC}">
  <ds:schemaRefs>
    <ds:schemaRef ds:uri="88563cb8-e9e3-40d4-951f-126d0c29510d"/>
    <ds:schemaRef ds:uri="dc0ddbac-d92f-4135-ae82-46af643a22e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C474493-4661-4534-A819-8424B96FDD6F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BACBCD0B-8E49-473F-9B37-931C1D23841D}">
  <ds:schemaRefs>
    <ds:schemaRef ds:uri="88563cb8-e9e3-40d4-951f-126d0c29510d"/>
    <ds:schemaRef ds:uri="dc0ddbac-d92f-4135-ae82-46af643a22e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LTIMindtree PowerPoint Template - Capstone Project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Geocart :A Comprehensive Retail Sales Analysis and Business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Rajveer Dhankani</dc:creator>
  <cp:revision>2</cp:revision>
  <dcterms:created xsi:type="dcterms:W3CDTF">2025-11-08T09:57:46Z</dcterms:created>
  <dcterms:modified xsi:type="dcterms:W3CDTF">2026-02-08T18:21:41Z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0x0101001EE668FDB297BA418F5A6539855E71B7</vt:lpwstr>
  </property>
  <property fmtid="{D5CDD505-2E9C-101B-9397-08002B2CF9AE}" pid="3" name="_dlc_DocIdItemGuid">
    <vt:lpwstr>36da67c7-b504-4aea-865b-0e87cedc899d</vt:lpwstr>
  </property>
</Properties>
</file>